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8" r:id="rId3"/>
    <p:sldId id="269" r:id="rId4"/>
    <p:sldId id="270" r:id="rId5"/>
    <p:sldId id="271" r:id="rId6"/>
    <p:sldId id="272" r:id="rId7"/>
    <p:sldId id="273" r:id="rId8"/>
    <p:sldId id="274" r:id="rId9"/>
    <p:sldId id="275" r:id="rId10"/>
    <p:sldId id="276" r:id="rId11"/>
    <p:sldId id="277" r:id="rId12"/>
    <p:sldId id="278" r:id="rId13"/>
    <p:sldId id="279" r:id="rId14"/>
    <p:sldId id="280" r:id="rId15"/>
    <p:sldId id="281" r:id="rId16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Ilya Juhnowski" initials="IJ" lastIdx="1" clrIdx="0">
    <p:extLst>
      <p:ext uri="{19B8F6BF-5375-455C-9EA6-DF929625EA0E}">
        <p15:presenceInfo xmlns:p15="http://schemas.microsoft.com/office/powerpoint/2012/main" userId="2e7744f5109afb5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E6E4"/>
    <a:srgbClr val="FFEAD1"/>
    <a:srgbClr val="FBFBFB"/>
    <a:srgbClr val="000000"/>
    <a:srgbClr val="F29300"/>
    <a:srgbClr val="F38481"/>
    <a:srgbClr val="FDF8A2"/>
    <a:srgbClr val="FF6666"/>
    <a:srgbClr val="C7E5C2"/>
    <a:srgbClr val="E5F0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54" y="4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8877FD-C3FF-42CB-8C8F-CDB8DA55B8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D1374E42-B38B-4700-9C65-89105D6088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0BF7E59-9B27-44E1-AFED-4EC547DD28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95110-85B8-4301-B13B-F280A06B402E}" type="datetimeFigureOut">
              <a:rPr lang="ru-RU" smtClean="0"/>
              <a:t>15.08.2021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D5C1CA6-E023-4388-8F1A-752258D7A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C784982-730D-46AC-B707-E09763436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782B5-2395-4A7D-9098-8FED5A85279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03685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D4448F9-A683-485E-9541-A2E4EE062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EFBCD233-2AC2-490D-A87A-580DC07C9C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1C48F7A-B408-4A50-BBED-815AA42276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95110-85B8-4301-B13B-F280A06B402E}" type="datetimeFigureOut">
              <a:rPr lang="ru-RU" smtClean="0"/>
              <a:t>15.08.2021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11A8004-4290-49E5-9F95-40CF4031F3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A6D3ACB-4E6F-44DA-AC53-5E8AEDF6C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782B5-2395-4A7D-9098-8FED5A85279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868272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93435611-3E89-4EBA-91E0-BB711070E3C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A1AF30A0-0988-4320-AC9F-1DB7A4E5BA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BA40654-1164-4C48-891D-D55263A0DF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95110-85B8-4301-B13B-F280A06B402E}" type="datetimeFigureOut">
              <a:rPr lang="ru-RU" smtClean="0"/>
              <a:t>15.08.2021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98A98CC-6909-49A4-9F5D-3E41873271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029351F-0519-4414-A7A2-8C72F1DC9B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782B5-2395-4A7D-9098-8FED5A85279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760922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DE51E51-9062-4609-AB48-8AD0EC21D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D6A0886-DAD5-4347-82BD-E4322115D5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7B95D2B-FAC4-47FF-91E7-9433390031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95110-85B8-4301-B13B-F280A06B402E}" type="datetimeFigureOut">
              <a:rPr lang="ru-RU" smtClean="0"/>
              <a:t>15.08.2021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37DA9A4-61A3-4C38-9234-BA3AD5F95F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2DA2F9A-F5B4-4589-BE67-992C75D14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782B5-2395-4A7D-9098-8FED5A85279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85111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8A516D6-860F-4897-884A-DE97C73258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B0AE538-AC02-4517-947F-27E14B6374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BEC34D7-7989-4BC5-88B5-4A57568E4B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95110-85B8-4301-B13B-F280A06B402E}" type="datetimeFigureOut">
              <a:rPr lang="ru-RU" smtClean="0"/>
              <a:t>15.08.2021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6DDD3DE-7E98-4C06-9127-198426F6F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7D6319B-B1E1-4F9F-B72B-962B4D013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782B5-2395-4A7D-9098-8FED5A85279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335210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14819A5-2DB2-4E69-A307-1F7E791AD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2928BD1-B62C-4A19-AB77-7F503ED1E7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572224A7-BE7D-4383-B567-3A0393F9EA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51715E1-1EAD-45A1-9B47-8FA1CE6C56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95110-85B8-4301-B13B-F280A06B402E}" type="datetimeFigureOut">
              <a:rPr lang="ru-RU" smtClean="0"/>
              <a:t>15.08.2021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3FF2D3E-58E6-436D-9A7E-299430C2E9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212CFB2-4387-47C1-99B4-ACAFE47A5B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782B5-2395-4A7D-9098-8FED5A85279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74233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58B943F-3C28-4AA3-8249-F1E2D535CE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7F9100F-F59B-463C-B78A-CC4A23BDD7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8AF5A860-C883-482E-94DC-9F01A9A210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3F8D1025-3314-441F-B49D-C5ACFEE4ED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BC061D0B-573F-49A6-AA27-4ADA681F068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7B44BF97-7A5E-4558-8F3E-9C96928007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95110-85B8-4301-B13B-F280A06B402E}" type="datetimeFigureOut">
              <a:rPr lang="ru-RU" smtClean="0"/>
              <a:t>15.08.2021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71585B5E-2BAC-4FA9-89CC-C5C5521BDD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0722BCB2-0C55-4766-BB3D-63B4BB2A1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782B5-2395-4A7D-9098-8FED5A85279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85574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F04C7F0-FE3D-4136-AA52-89E82725D7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2C86C67E-60A1-4B66-AFCE-115AE4D0B4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95110-85B8-4301-B13B-F280A06B402E}" type="datetimeFigureOut">
              <a:rPr lang="ru-RU" smtClean="0"/>
              <a:t>15.08.2021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F349AA41-106B-4BF6-991B-ED551AD99E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1124380F-8BDD-4090-AB9B-E1F958F99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782B5-2395-4A7D-9098-8FED5A85279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459882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6C316007-5845-4427-8E19-1B240A50BF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95110-85B8-4301-B13B-F280A06B402E}" type="datetimeFigureOut">
              <a:rPr lang="ru-RU" smtClean="0"/>
              <a:t>15.08.2021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A23607BB-BF09-4E44-A008-E6C5F4ADEE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141CDE3-CD6F-46E8-A170-0C5A5F7D0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782B5-2395-4A7D-9098-8FED5A85279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874940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A5EB865-9EE8-444F-BE7A-F798A5F7C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C43A7AD-8FAD-4100-8ECA-C971EB046D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CD00377-E867-4CA5-A53D-125602AFF5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6449526-2E9F-44DE-867C-675D147877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95110-85B8-4301-B13B-F280A06B402E}" type="datetimeFigureOut">
              <a:rPr lang="ru-RU" smtClean="0"/>
              <a:t>15.08.2021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EFC6D7E-CAE4-4CF1-AF12-6C749E71C3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C34DE6F-C763-4456-9DF3-3EDC923C8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782B5-2395-4A7D-9098-8FED5A85279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654774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2E7D18C-6C69-4EEE-A60C-D610EE34BA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0E8A0392-15EA-4008-9C78-0A979E3B740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B98FD98-F7A4-4435-B18F-2C01493451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60B64AE-0A8A-4AC9-94B7-C011CE6916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95110-85B8-4301-B13B-F280A06B402E}" type="datetimeFigureOut">
              <a:rPr lang="ru-RU" smtClean="0"/>
              <a:t>15.08.2021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D2AD57A-DE89-4ACA-81D5-3A5F6F5851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6AB50CE-0479-4CBE-B4DA-54B48F182A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782B5-2395-4A7D-9098-8FED5A85279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965229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B72AAA1-ADBD-49FB-AEA4-BBB9A524AB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ABA1BAC-8076-448D-ACE3-31FD31473B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11D2512-0D78-4152-908A-CDC48F0A3B6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A95110-85B8-4301-B13B-F280A06B402E}" type="datetimeFigureOut">
              <a:rPr lang="ru-RU" smtClean="0"/>
              <a:t>15.08.2021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C18B918-E196-4BB2-9D93-252E09A50F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991CE9D-8EF5-4F49-A075-2C8CC7CE30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D782B5-2395-4A7D-9098-8FED5A85279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189528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FAA7D15-D004-4E3C-8DE7-C047A3F6072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Фундаментальная нейронаука для нейровизуализации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719690-63EF-46BD-84FE-3E2FC79F1717}"/>
              </a:ext>
            </a:extLst>
          </p:cNvPr>
          <p:cNvSpPr txBox="1"/>
          <p:nvPr/>
        </p:nvSpPr>
        <p:spPr>
          <a:xfrm>
            <a:off x="4317534" y="3867324"/>
            <a:ext cx="35569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Структурное МРТ-исследование</a:t>
            </a:r>
          </a:p>
        </p:txBody>
      </p:sp>
    </p:spTree>
    <p:extLst>
      <p:ext uri="{BB962C8B-B14F-4D97-AF65-F5344CB8AC3E}">
        <p14:creationId xmlns:p14="http://schemas.microsoft.com/office/powerpoint/2010/main" val="22510238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3A3F62-7F7D-4432-B857-CAB125D51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421" y="264457"/>
            <a:ext cx="9195034" cy="616387"/>
          </a:xfrm>
        </p:spPr>
        <p:txBody>
          <a:bodyPr/>
          <a:lstStyle/>
          <a:p>
            <a:pPr algn="ctr"/>
            <a:r>
              <a:rPr lang="ru-RU" dirty="0"/>
              <a:t>Структурное МРТ-исследование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1FDA8D-47B5-452B-A6FE-CFB5F7679DB8}"/>
              </a:ext>
            </a:extLst>
          </p:cNvPr>
          <p:cNvSpPr txBox="1"/>
          <p:nvPr/>
        </p:nvSpPr>
        <p:spPr>
          <a:xfrm>
            <a:off x="342900" y="1699503"/>
            <a:ext cx="10172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• Метод анализа всего мозга для сравнения плотности серого и белого вещества между группами испытуемых.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9302069-5D59-4985-95E7-2B3AF20A82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2235" y="2076450"/>
            <a:ext cx="4028440" cy="464820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0C58C28-E34E-4F0B-AA3A-94B24BB4FE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7852" y="2196904"/>
            <a:ext cx="5605898" cy="439913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CB7AAC2-8029-412A-9A0A-746A9D26AFC4}"/>
              </a:ext>
            </a:extLst>
          </p:cNvPr>
          <p:cNvSpPr txBox="1"/>
          <p:nvPr/>
        </p:nvSpPr>
        <p:spPr>
          <a:xfrm>
            <a:off x="4534418" y="1339696"/>
            <a:ext cx="312316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ru-RU" b="1" dirty="0"/>
              <a:t>Толщина кортикального слоя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E6B463-289A-4453-9603-DEDC58809673}"/>
              </a:ext>
            </a:extLst>
          </p:cNvPr>
          <p:cNvSpPr txBox="1"/>
          <p:nvPr/>
        </p:nvSpPr>
        <p:spPr>
          <a:xfrm>
            <a:off x="2888248" y="2206429"/>
            <a:ext cx="312316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ru-RU" dirty="0"/>
              <a:t>Толщина кортикального слоя</a:t>
            </a:r>
          </a:p>
        </p:txBody>
      </p:sp>
    </p:spTree>
    <p:extLst>
      <p:ext uri="{BB962C8B-B14F-4D97-AF65-F5344CB8AC3E}">
        <p14:creationId xmlns:p14="http://schemas.microsoft.com/office/powerpoint/2010/main" val="30308670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3A3F62-7F7D-4432-B857-CAB125D51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421" y="264457"/>
            <a:ext cx="9195034" cy="616387"/>
          </a:xfrm>
        </p:spPr>
        <p:txBody>
          <a:bodyPr/>
          <a:lstStyle/>
          <a:p>
            <a:pPr algn="ctr"/>
            <a:r>
              <a:rPr lang="ru-RU" dirty="0"/>
              <a:t>Структурное МРТ-исследование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1FDA8D-47B5-452B-A6FE-CFB5F7679DB8}"/>
              </a:ext>
            </a:extLst>
          </p:cNvPr>
          <p:cNvSpPr txBox="1"/>
          <p:nvPr/>
        </p:nvSpPr>
        <p:spPr>
          <a:xfrm>
            <a:off x="352068" y="3128253"/>
            <a:ext cx="622935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• Продольная оценка объемов корковых и подкорковых структур.</a:t>
            </a:r>
            <a:endParaRPr lang="en-US" dirty="0"/>
          </a:p>
          <a:p>
            <a:endParaRPr lang="ru-RU" dirty="0"/>
          </a:p>
          <a:p>
            <a:r>
              <a:rPr lang="ru-RU" dirty="0"/>
              <a:t>• Продольная оценка толщины кортикального слоя</a:t>
            </a:r>
            <a:endParaRPr lang="en-US" dirty="0"/>
          </a:p>
          <a:p>
            <a:endParaRPr lang="ru-RU" dirty="0"/>
          </a:p>
          <a:p>
            <a:r>
              <a:rPr lang="ru-RU" dirty="0"/>
              <a:t>• Продольная оценка класса ткани</a:t>
            </a:r>
          </a:p>
          <a:p>
            <a:endParaRPr lang="en-US" dirty="0"/>
          </a:p>
          <a:p>
            <a:r>
              <a:rPr lang="ru-RU" dirty="0"/>
              <a:t>• Продольная оценка структурной атрофии</a:t>
            </a:r>
          </a:p>
          <a:p>
            <a:endParaRPr lang="en-US" dirty="0"/>
          </a:p>
          <a:p>
            <a:r>
              <a:rPr lang="ru-RU" dirty="0"/>
              <a:t>• Оценка структурной морфологии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B7AAC2-8029-412A-9A0A-746A9D26AFC4}"/>
              </a:ext>
            </a:extLst>
          </p:cNvPr>
          <p:cNvSpPr txBox="1"/>
          <p:nvPr/>
        </p:nvSpPr>
        <p:spPr>
          <a:xfrm>
            <a:off x="3835123" y="1635216"/>
            <a:ext cx="423827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ru-RU" b="1" dirty="0"/>
              <a:t>Продольные структурные исследования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A97F357-A8C8-42ED-A4D5-3AE3FBE546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4767" y="2566701"/>
            <a:ext cx="5125165" cy="4105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2166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3A3F62-7F7D-4432-B857-CAB125D51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421" y="264457"/>
            <a:ext cx="9195034" cy="616387"/>
          </a:xfrm>
        </p:spPr>
        <p:txBody>
          <a:bodyPr/>
          <a:lstStyle/>
          <a:p>
            <a:pPr algn="ctr"/>
            <a:r>
              <a:rPr lang="ru-RU" dirty="0"/>
              <a:t>Структурное МРТ-исследование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B7AAC2-8029-412A-9A0A-746A9D26AFC4}"/>
              </a:ext>
            </a:extLst>
          </p:cNvPr>
          <p:cNvSpPr txBox="1"/>
          <p:nvPr/>
        </p:nvSpPr>
        <p:spPr>
          <a:xfrm>
            <a:off x="3882748" y="1047145"/>
            <a:ext cx="272869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ru-RU" b="1" dirty="0"/>
              <a:t>Структурная морфология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8800422-B88E-43D3-8819-D646DCE68A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64267"/>
            <a:ext cx="12192000" cy="453655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7CC8119-03E4-4296-BE31-DBE3B3358168}"/>
              </a:ext>
            </a:extLst>
          </p:cNvPr>
          <p:cNvSpPr txBox="1"/>
          <p:nvPr/>
        </p:nvSpPr>
        <p:spPr>
          <a:xfrm>
            <a:off x="400050" y="1571625"/>
            <a:ext cx="114204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Метод анализа для сравнения различий форм между группами испытуемых или изменений формы с течением времени.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019927B-DC83-4F66-B82B-24B8573AC78E}"/>
              </a:ext>
            </a:extLst>
          </p:cNvPr>
          <p:cNvSpPr txBox="1"/>
          <p:nvPr/>
        </p:nvSpPr>
        <p:spPr>
          <a:xfrm>
            <a:off x="1057275" y="3843765"/>
            <a:ext cx="141922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ru-RU" dirty="0"/>
              <a:t>вид спереди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7726B9C-8EF4-4831-97D6-6C9AE6590A36}"/>
              </a:ext>
            </a:extLst>
          </p:cNvPr>
          <p:cNvSpPr txBox="1"/>
          <p:nvPr/>
        </p:nvSpPr>
        <p:spPr>
          <a:xfrm>
            <a:off x="4537483" y="3822699"/>
            <a:ext cx="141922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ru-RU" dirty="0"/>
              <a:t>вид сзади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3BDE69-21A1-4303-81B4-03E2E63E03F6}"/>
              </a:ext>
            </a:extLst>
          </p:cNvPr>
          <p:cNvSpPr txBox="1"/>
          <p:nvPr/>
        </p:nvSpPr>
        <p:spPr>
          <a:xfrm>
            <a:off x="0" y="5992594"/>
            <a:ext cx="804862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ru-RU" dirty="0"/>
              <a:t>Различия в форме между психотическими пациентами и контрольной группой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7949E83-BA9B-4C60-A603-ABC96415327B}"/>
              </a:ext>
            </a:extLst>
          </p:cNvPr>
          <p:cNvSpPr txBox="1"/>
          <p:nvPr/>
        </p:nvSpPr>
        <p:spPr>
          <a:xfrm>
            <a:off x="7781925" y="5796775"/>
            <a:ext cx="4410075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ru-RU" dirty="0"/>
              <a:t>Изменение формы </a:t>
            </a:r>
            <a:r>
              <a:rPr lang="ru-RU" dirty="0" err="1"/>
              <a:t>энторинальной</a:t>
            </a:r>
            <a:r>
              <a:rPr lang="ru-RU" dirty="0"/>
              <a:t> коры с течением времени у пациентов с ранней болезнью Альцгеймера</a:t>
            </a:r>
          </a:p>
        </p:txBody>
      </p:sp>
    </p:spTree>
    <p:extLst>
      <p:ext uri="{BB962C8B-B14F-4D97-AF65-F5344CB8AC3E}">
        <p14:creationId xmlns:p14="http://schemas.microsoft.com/office/powerpoint/2010/main" val="37963266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3A3F62-7F7D-4432-B857-CAB125D51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421" y="264457"/>
            <a:ext cx="9195034" cy="616387"/>
          </a:xfrm>
        </p:spPr>
        <p:txBody>
          <a:bodyPr/>
          <a:lstStyle/>
          <a:p>
            <a:pPr algn="ctr"/>
            <a:r>
              <a:rPr lang="ru-RU" dirty="0"/>
              <a:t>Структурное МРТ-исследование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B7AAC2-8029-412A-9A0A-746A9D26AFC4}"/>
              </a:ext>
            </a:extLst>
          </p:cNvPr>
          <p:cNvSpPr txBox="1"/>
          <p:nvPr/>
        </p:nvSpPr>
        <p:spPr>
          <a:xfrm>
            <a:off x="3882748" y="1047145"/>
            <a:ext cx="463216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ru-RU" b="1" dirty="0"/>
              <a:t>Поведенческие корреляты структурных мер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CC8119-03E4-4296-BE31-DBE3B3358168}"/>
              </a:ext>
            </a:extLst>
          </p:cNvPr>
          <p:cNvSpPr txBox="1"/>
          <p:nvPr/>
        </p:nvSpPr>
        <p:spPr>
          <a:xfrm>
            <a:off x="552450" y="2238375"/>
            <a:ext cx="554355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sz="1800" b="0" i="0" u="none" strike="noStrike" baseline="0" dirty="0">
                <a:latin typeface="Helvetica-Light"/>
              </a:rPr>
              <a:t>• Качественный структурный анализ</a:t>
            </a:r>
          </a:p>
          <a:p>
            <a:pPr algn="l"/>
            <a:endParaRPr lang="en-US" sz="1800" b="0" i="0" u="none" strike="noStrike" baseline="0" dirty="0">
              <a:latin typeface="Helvetica-Light"/>
            </a:endParaRPr>
          </a:p>
          <a:p>
            <a:pPr algn="l"/>
            <a:r>
              <a:rPr lang="ru-RU" sz="1800" b="0" i="0" u="none" strike="noStrike" baseline="0" dirty="0">
                <a:latin typeface="Helvetica-Light"/>
              </a:rPr>
              <a:t>• Объемный анализ</a:t>
            </a:r>
          </a:p>
          <a:p>
            <a:pPr algn="l"/>
            <a:endParaRPr lang="en-US" sz="1800" b="0" i="0" u="none" strike="noStrike" baseline="0" dirty="0">
              <a:latin typeface="Helvetica-Light"/>
            </a:endParaRPr>
          </a:p>
          <a:p>
            <a:pPr algn="l"/>
            <a:r>
              <a:rPr lang="ru-RU" sz="1800" b="0" i="0" u="none" strike="noStrike" baseline="0" dirty="0">
                <a:latin typeface="Helvetica-Light"/>
              </a:rPr>
              <a:t>• Толщина кортикального слоя</a:t>
            </a:r>
          </a:p>
          <a:p>
            <a:pPr algn="l"/>
            <a:endParaRPr lang="en-US" sz="1800" b="0" i="0" u="none" strike="noStrike" baseline="0" dirty="0">
              <a:latin typeface="Helvetica-Light"/>
            </a:endParaRPr>
          </a:p>
          <a:p>
            <a:pPr algn="l"/>
            <a:r>
              <a:rPr lang="ru-RU" sz="1800" b="0" i="0" u="none" strike="noStrike" baseline="0" dirty="0">
                <a:latin typeface="Helvetica-Light"/>
              </a:rPr>
              <a:t>• Морфометрия на основе вокселей</a:t>
            </a:r>
          </a:p>
          <a:p>
            <a:pPr algn="l"/>
            <a:endParaRPr lang="en-US" sz="1800" b="0" i="0" u="none" strike="noStrike" baseline="0" dirty="0">
              <a:latin typeface="Helvetica-Light"/>
            </a:endParaRPr>
          </a:p>
          <a:p>
            <a:pPr algn="l"/>
            <a:r>
              <a:rPr lang="ru-RU" sz="1800" b="0" i="0" u="none" strike="noStrike" baseline="0" dirty="0">
                <a:latin typeface="Helvetica-Light"/>
              </a:rPr>
              <a:t>• Продольный анализ</a:t>
            </a:r>
          </a:p>
          <a:p>
            <a:pPr algn="l"/>
            <a:endParaRPr lang="en-US" sz="1800" b="0" i="0" u="none" strike="noStrike" baseline="0" dirty="0">
              <a:latin typeface="Helvetica-Light"/>
            </a:endParaRPr>
          </a:p>
          <a:p>
            <a:pPr algn="l"/>
            <a:r>
              <a:rPr lang="ru-RU" sz="1800" b="0" i="0" u="none" strike="noStrike" baseline="0" dirty="0">
                <a:latin typeface="Helvetica-Light"/>
              </a:rPr>
              <a:t>• Структурная морфология</a:t>
            </a:r>
            <a:endParaRPr lang="ru-RU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7949E83-BA9B-4C60-A603-ABC96415327B}"/>
              </a:ext>
            </a:extLst>
          </p:cNvPr>
          <p:cNvSpPr txBox="1"/>
          <p:nvPr/>
        </p:nvSpPr>
        <p:spPr>
          <a:xfrm>
            <a:off x="7038975" y="2558275"/>
            <a:ext cx="4410075" cy="203132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ru-RU" dirty="0"/>
              <a:t>Поведение:</a:t>
            </a:r>
          </a:p>
          <a:p>
            <a:endParaRPr lang="en-US" dirty="0"/>
          </a:p>
          <a:p>
            <a:pPr lvl="1"/>
            <a:r>
              <a:rPr lang="ru-RU" dirty="0"/>
              <a:t>• Выполнение задач</a:t>
            </a:r>
          </a:p>
          <a:p>
            <a:pPr lvl="1"/>
            <a:endParaRPr lang="en-US" dirty="0"/>
          </a:p>
          <a:p>
            <a:pPr lvl="1"/>
            <a:r>
              <a:rPr lang="ru-RU" dirty="0"/>
              <a:t>• Патологическая уязвимость</a:t>
            </a:r>
          </a:p>
          <a:p>
            <a:pPr lvl="1"/>
            <a:endParaRPr lang="en-US" dirty="0"/>
          </a:p>
          <a:p>
            <a:pPr lvl="1"/>
            <a:r>
              <a:rPr lang="ru-RU" dirty="0"/>
              <a:t>• Результат вмешательства</a:t>
            </a:r>
          </a:p>
        </p:txBody>
      </p:sp>
      <p:sp>
        <p:nvSpPr>
          <p:cNvPr id="3" name="Стрелка: вправо 2">
            <a:extLst>
              <a:ext uri="{FF2B5EF4-FFF2-40B4-BE49-F238E27FC236}">
                <a16:creationId xmlns:a16="http://schemas.microsoft.com/office/drawing/2014/main" id="{D504E926-7FCA-4F95-BB1C-F61547E22990}"/>
              </a:ext>
            </a:extLst>
          </p:cNvPr>
          <p:cNvSpPr/>
          <p:nvPr/>
        </p:nvSpPr>
        <p:spPr>
          <a:xfrm>
            <a:off x="5681662" y="3573937"/>
            <a:ext cx="590550" cy="2907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970741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3A3F62-7F7D-4432-B857-CAB125D51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421" y="264457"/>
            <a:ext cx="9195034" cy="616387"/>
          </a:xfrm>
        </p:spPr>
        <p:txBody>
          <a:bodyPr/>
          <a:lstStyle/>
          <a:p>
            <a:pPr algn="ctr"/>
            <a:r>
              <a:rPr lang="ru-RU" dirty="0"/>
              <a:t>Структурное МРТ-исследование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7A5F9FA-C92C-4052-B639-F8084FE008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1811"/>
            <a:ext cx="12192000" cy="556708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CB7AAC2-8029-412A-9A0A-746A9D26AFC4}"/>
              </a:ext>
            </a:extLst>
          </p:cNvPr>
          <p:cNvSpPr txBox="1"/>
          <p:nvPr/>
        </p:nvSpPr>
        <p:spPr>
          <a:xfrm>
            <a:off x="3882748" y="1047145"/>
            <a:ext cx="463216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ru-RU" b="1" dirty="0"/>
              <a:t>Поведенческие корреляты структурных мер</a:t>
            </a:r>
          </a:p>
        </p:txBody>
      </p:sp>
    </p:spTree>
    <p:extLst>
      <p:ext uri="{BB962C8B-B14F-4D97-AF65-F5344CB8AC3E}">
        <p14:creationId xmlns:p14="http://schemas.microsoft.com/office/powerpoint/2010/main" val="22692730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3A3F62-7F7D-4432-B857-CAB125D51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421" y="264457"/>
            <a:ext cx="9195034" cy="616387"/>
          </a:xfrm>
        </p:spPr>
        <p:txBody>
          <a:bodyPr/>
          <a:lstStyle/>
          <a:p>
            <a:pPr algn="ctr"/>
            <a:r>
              <a:rPr lang="ru-RU" dirty="0"/>
              <a:t>Структурное МРТ-исследование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B7AAC2-8029-412A-9A0A-746A9D26AFC4}"/>
              </a:ext>
            </a:extLst>
          </p:cNvPr>
          <p:cNvSpPr txBox="1"/>
          <p:nvPr/>
        </p:nvSpPr>
        <p:spPr>
          <a:xfrm>
            <a:off x="3882748" y="1047145"/>
            <a:ext cx="479586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ru-RU" b="1" dirty="0"/>
              <a:t>Ограничения структурных МРТ-исследований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E73F22-2864-4DCC-8084-760C0EDFDF2E}"/>
              </a:ext>
            </a:extLst>
          </p:cNvPr>
          <p:cNvSpPr txBox="1"/>
          <p:nvPr/>
        </p:nvSpPr>
        <p:spPr>
          <a:xfrm>
            <a:off x="466725" y="1695450"/>
            <a:ext cx="59817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Множество причин структурного изменения мозга :</a:t>
            </a:r>
            <a:endParaRPr lang="en-US" dirty="0"/>
          </a:p>
          <a:p>
            <a:endParaRPr lang="ru-RU" dirty="0"/>
          </a:p>
          <a:p>
            <a:pPr lvl="1"/>
            <a:r>
              <a:rPr lang="ru-RU" dirty="0"/>
              <a:t>• Разработка</a:t>
            </a:r>
          </a:p>
          <a:p>
            <a:pPr lvl="1"/>
            <a:endParaRPr lang="en-US" dirty="0"/>
          </a:p>
          <a:p>
            <a:pPr lvl="1"/>
            <a:r>
              <a:rPr lang="ru-RU" dirty="0"/>
              <a:t>• Атрофия</a:t>
            </a:r>
          </a:p>
          <a:p>
            <a:pPr lvl="1"/>
            <a:endParaRPr lang="en-US" dirty="0"/>
          </a:p>
          <a:p>
            <a:pPr lvl="1"/>
            <a:r>
              <a:rPr lang="ru-RU" dirty="0"/>
              <a:t>• </a:t>
            </a:r>
            <a:r>
              <a:rPr lang="ru-RU" dirty="0" err="1"/>
              <a:t>Нейродегенерация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ru-RU" dirty="0"/>
              <a:t>• Упражнение</a:t>
            </a:r>
          </a:p>
          <a:p>
            <a:pPr lvl="1"/>
            <a:endParaRPr lang="en-US" dirty="0"/>
          </a:p>
          <a:p>
            <a:pPr lvl="1"/>
            <a:r>
              <a:rPr lang="ru-RU" dirty="0"/>
              <a:t>• Использование психоактивных </a:t>
            </a:r>
            <a:endParaRPr lang="en-US" dirty="0"/>
          </a:p>
          <a:p>
            <a:pPr lvl="1"/>
            <a:r>
              <a:rPr lang="ru-RU" dirty="0"/>
              <a:t>веществ</a:t>
            </a:r>
          </a:p>
          <a:p>
            <a:pPr lvl="1"/>
            <a:endParaRPr lang="en-US" dirty="0"/>
          </a:p>
          <a:p>
            <a:pPr lvl="1"/>
            <a:r>
              <a:rPr lang="ru-RU" dirty="0"/>
              <a:t>• Воспаление / отек.</a:t>
            </a:r>
          </a:p>
          <a:p>
            <a:pPr lvl="1"/>
            <a:endParaRPr lang="en-US" dirty="0"/>
          </a:p>
          <a:p>
            <a:pPr lvl="1"/>
            <a:r>
              <a:rPr lang="ru-RU" dirty="0"/>
              <a:t>• </a:t>
            </a:r>
            <a:r>
              <a:rPr lang="ru-RU" dirty="0" err="1"/>
              <a:t>Глиоз</a:t>
            </a:r>
            <a:endParaRPr lang="ru-RU" dirty="0"/>
          </a:p>
        </p:txBody>
      </p:sp>
      <p:pic>
        <p:nvPicPr>
          <p:cNvPr id="1026" name="Picture 2" descr="Brain Changes in Relapsing MS Found to Follow Pattern in Tracking Study">
            <a:extLst>
              <a:ext uri="{FF2B5EF4-FFF2-40B4-BE49-F238E27FC236}">
                <a16:creationId xmlns:a16="http://schemas.microsoft.com/office/drawing/2014/main" id="{F48FF316-0A94-4850-B10F-0286D00D2F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2907" y="2466975"/>
            <a:ext cx="5951412" cy="3676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95511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3A3F62-7F7D-4432-B857-CAB125D51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421" y="264457"/>
            <a:ext cx="9195034" cy="616387"/>
          </a:xfrm>
        </p:spPr>
        <p:txBody>
          <a:bodyPr/>
          <a:lstStyle/>
          <a:p>
            <a:pPr algn="ctr"/>
            <a:r>
              <a:rPr lang="ru-RU" dirty="0"/>
              <a:t>Структурное МРТ-исследование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004CF38-3EFF-4553-BD39-D6D6699181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6352"/>
            <a:ext cx="11954574" cy="5454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6123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3A3F62-7F7D-4432-B857-CAB125D51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421" y="264457"/>
            <a:ext cx="9195034" cy="616387"/>
          </a:xfrm>
        </p:spPr>
        <p:txBody>
          <a:bodyPr/>
          <a:lstStyle/>
          <a:p>
            <a:pPr algn="ctr"/>
            <a:r>
              <a:rPr lang="ru-RU" dirty="0"/>
              <a:t>Структурное МРТ-исследование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A0F42CD-F072-466E-9849-E64942BBF7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92676"/>
            <a:ext cx="12192000" cy="5577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0096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3A3F62-7F7D-4432-B857-CAB125D51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421" y="264457"/>
            <a:ext cx="9195034" cy="616387"/>
          </a:xfrm>
        </p:spPr>
        <p:txBody>
          <a:bodyPr/>
          <a:lstStyle/>
          <a:p>
            <a:pPr algn="ctr"/>
            <a:r>
              <a:rPr lang="ru-RU" dirty="0"/>
              <a:t>Структурное МРТ-исследование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053485-F2C5-4F24-A1D3-EECDCE2D7D6E}"/>
              </a:ext>
            </a:extLst>
          </p:cNvPr>
          <p:cNvSpPr txBox="1"/>
          <p:nvPr/>
        </p:nvSpPr>
        <p:spPr>
          <a:xfrm>
            <a:off x="4663234" y="1117298"/>
            <a:ext cx="23240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/>
              <a:t>Качественная оценка</a:t>
            </a:r>
            <a:endParaRPr lang="ru-RU" b="1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27840FD-16D1-46B3-B266-C7D88FA961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55962"/>
            <a:ext cx="12192000" cy="35461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8AB07B9-468C-46AD-8E46-9159F8AC37D2}"/>
              </a:ext>
            </a:extLst>
          </p:cNvPr>
          <p:cNvSpPr txBox="1"/>
          <p:nvPr/>
        </p:nvSpPr>
        <p:spPr>
          <a:xfrm>
            <a:off x="0" y="5402087"/>
            <a:ext cx="289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Инфаркт коры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B82C5A-C3DF-485C-B5FB-279A8EE987E2}"/>
              </a:ext>
            </a:extLst>
          </p:cNvPr>
          <p:cNvSpPr txBox="1"/>
          <p:nvPr/>
        </p:nvSpPr>
        <p:spPr>
          <a:xfrm>
            <a:off x="3227482" y="5402087"/>
            <a:ext cx="25732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Гиперинтенсивность белого вещества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D23B586-6AA3-4D68-9179-17FD99B80BCD}"/>
              </a:ext>
            </a:extLst>
          </p:cNvPr>
          <p:cNvSpPr txBox="1"/>
          <p:nvPr/>
        </p:nvSpPr>
        <p:spPr>
          <a:xfrm>
            <a:off x="6096000" y="5402087"/>
            <a:ext cx="29146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Травматическое повреждение мозга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AB1C204-09F4-4CB3-A7E3-E58E7368446F}"/>
              </a:ext>
            </a:extLst>
          </p:cNvPr>
          <p:cNvSpPr txBox="1"/>
          <p:nvPr/>
        </p:nvSpPr>
        <p:spPr>
          <a:xfrm>
            <a:off x="9210675" y="5402087"/>
            <a:ext cx="29146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Поражения перивентрикулярного белого вещества</a:t>
            </a:r>
          </a:p>
        </p:txBody>
      </p:sp>
    </p:spTree>
    <p:extLst>
      <p:ext uri="{BB962C8B-B14F-4D97-AF65-F5344CB8AC3E}">
        <p14:creationId xmlns:p14="http://schemas.microsoft.com/office/powerpoint/2010/main" val="13454017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3A3F62-7F7D-4432-B857-CAB125D51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421" y="264457"/>
            <a:ext cx="9195034" cy="616387"/>
          </a:xfrm>
        </p:spPr>
        <p:txBody>
          <a:bodyPr/>
          <a:lstStyle/>
          <a:p>
            <a:pPr algn="ctr"/>
            <a:r>
              <a:rPr lang="ru-RU" dirty="0"/>
              <a:t>Структурное МРТ-исследование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053485-F2C5-4F24-A1D3-EECDCE2D7D6E}"/>
              </a:ext>
            </a:extLst>
          </p:cNvPr>
          <p:cNvSpPr txBox="1"/>
          <p:nvPr/>
        </p:nvSpPr>
        <p:spPr>
          <a:xfrm>
            <a:off x="4663234" y="1117298"/>
            <a:ext cx="20456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/>
              <a:t>Объемный анализ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CED5772-85CA-4E83-9595-E814358561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23084"/>
            <a:ext cx="12192000" cy="5046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6047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3A3F62-7F7D-4432-B857-CAB125D51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421" y="264457"/>
            <a:ext cx="9195034" cy="616387"/>
          </a:xfrm>
        </p:spPr>
        <p:txBody>
          <a:bodyPr/>
          <a:lstStyle/>
          <a:p>
            <a:pPr algn="ctr"/>
            <a:r>
              <a:rPr lang="ru-RU" dirty="0"/>
              <a:t>Структурное МРТ-исследование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053485-F2C5-4F24-A1D3-EECDCE2D7D6E}"/>
              </a:ext>
            </a:extLst>
          </p:cNvPr>
          <p:cNvSpPr txBox="1"/>
          <p:nvPr/>
        </p:nvSpPr>
        <p:spPr>
          <a:xfrm>
            <a:off x="4663234" y="1117298"/>
            <a:ext cx="20456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/>
              <a:t>Объемный анализ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04AD96E-7F1A-4123-A1D6-9FB07F01EB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486630"/>
            <a:ext cx="10810875" cy="5279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5322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3A3F62-7F7D-4432-B857-CAB125D51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421" y="264457"/>
            <a:ext cx="9195034" cy="616387"/>
          </a:xfrm>
        </p:spPr>
        <p:txBody>
          <a:bodyPr/>
          <a:lstStyle/>
          <a:p>
            <a:pPr algn="ctr"/>
            <a:r>
              <a:rPr lang="ru-RU" dirty="0"/>
              <a:t>Структурное МРТ-исследование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053485-F2C5-4F24-A1D3-EECDCE2D7D6E}"/>
              </a:ext>
            </a:extLst>
          </p:cNvPr>
          <p:cNvSpPr txBox="1"/>
          <p:nvPr/>
        </p:nvSpPr>
        <p:spPr>
          <a:xfrm>
            <a:off x="4534418" y="1155030"/>
            <a:ext cx="3123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/>
              <a:t>Толщина кортикального слоя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AC107D9-88E8-432A-A81B-6E62B611B6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98548"/>
            <a:ext cx="12192000" cy="505945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2543DBE-AA35-4D54-A831-1EF7FF17EC2C}"/>
              </a:ext>
            </a:extLst>
          </p:cNvPr>
          <p:cNvSpPr txBox="1"/>
          <p:nvPr/>
        </p:nvSpPr>
        <p:spPr>
          <a:xfrm>
            <a:off x="9563100" y="1796405"/>
            <a:ext cx="244792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Пиальная поверхность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7426AA-ACD8-44D5-9A7C-68E6C3339BC0}"/>
              </a:ext>
            </a:extLst>
          </p:cNvPr>
          <p:cNvSpPr txBox="1"/>
          <p:nvPr/>
        </p:nvSpPr>
        <p:spPr>
          <a:xfrm>
            <a:off x="7572375" y="5610225"/>
            <a:ext cx="1485900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Поверхность белого вещества</a:t>
            </a:r>
          </a:p>
        </p:txBody>
      </p:sp>
    </p:spTree>
    <p:extLst>
      <p:ext uri="{BB962C8B-B14F-4D97-AF65-F5344CB8AC3E}">
        <p14:creationId xmlns:p14="http://schemas.microsoft.com/office/powerpoint/2010/main" val="3977428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3A3F62-7F7D-4432-B857-CAB125D51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421" y="264457"/>
            <a:ext cx="9195034" cy="616387"/>
          </a:xfrm>
        </p:spPr>
        <p:txBody>
          <a:bodyPr/>
          <a:lstStyle/>
          <a:p>
            <a:pPr algn="ctr"/>
            <a:r>
              <a:rPr lang="ru-RU" dirty="0"/>
              <a:t>Структурное МРТ-исследование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387D1E1-5AF2-4E7D-9AF1-2FF33242C8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7581" y="1713782"/>
            <a:ext cx="4458322" cy="5144218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9B169585-1C6E-41F3-BDAC-C9857FA401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375" y="1524362"/>
            <a:ext cx="6000750" cy="515479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5053485-F2C5-4F24-A1D3-EECDCE2D7D6E}"/>
              </a:ext>
            </a:extLst>
          </p:cNvPr>
          <p:cNvSpPr txBox="1"/>
          <p:nvPr/>
        </p:nvSpPr>
        <p:spPr>
          <a:xfrm>
            <a:off x="4534418" y="1339696"/>
            <a:ext cx="312316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ru-RU" b="1" dirty="0"/>
              <a:t>Толщина кортикального слоя</a:t>
            </a:r>
          </a:p>
        </p:txBody>
      </p:sp>
    </p:spTree>
    <p:extLst>
      <p:ext uri="{BB962C8B-B14F-4D97-AF65-F5344CB8AC3E}">
        <p14:creationId xmlns:p14="http://schemas.microsoft.com/office/powerpoint/2010/main" val="35092564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3A3F62-7F7D-4432-B857-CAB125D51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421" y="264457"/>
            <a:ext cx="9195034" cy="616387"/>
          </a:xfrm>
        </p:spPr>
        <p:txBody>
          <a:bodyPr/>
          <a:lstStyle/>
          <a:p>
            <a:pPr algn="ctr"/>
            <a:r>
              <a:rPr lang="ru-RU" dirty="0"/>
              <a:t>Структурное МРТ-исследование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053485-F2C5-4F24-A1D3-EECDCE2D7D6E}"/>
              </a:ext>
            </a:extLst>
          </p:cNvPr>
          <p:cNvSpPr txBox="1"/>
          <p:nvPr/>
        </p:nvSpPr>
        <p:spPr>
          <a:xfrm>
            <a:off x="4261844" y="1330171"/>
            <a:ext cx="366831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ru-RU" b="1" dirty="0"/>
              <a:t>Морфометрия на основе вокселей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1FDA8D-47B5-452B-A6FE-CFB5F7679DB8}"/>
              </a:ext>
            </a:extLst>
          </p:cNvPr>
          <p:cNvSpPr txBox="1"/>
          <p:nvPr/>
        </p:nvSpPr>
        <p:spPr>
          <a:xfrm>
            <a:off x="342900" y="1699503"/>
            <a:ext cx="10172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• Метод анализа всего мозга для сравнения плотности серого и белого вещества между группами испытуемых.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8292E3E-BAF4-46F1-B744-95EF69BC8F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59150"/>
            <a:ext cx="12192000" cy="361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249209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2922</TotalTime>
  <Words>250</Words>
  <Application>Microsoft Office PowerPoint</Application>
  <PresentationFormat>Широкоэкранный</PresentationFormat>
  <Paragraphs>85</Paragraphs>
  <Slides>15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Helvetica-Light</vt:lpstr>
      <vt:lpstr>Тема Office</vt:lpstr>
      <vt:lpstr>Фундаментальная нейронаука для нейровизуализации</vt:lpstr>
      <vt:lpstr>Структурное МРТ-исследование</vt:lpstr>
      <vt:lpstr>Структурное МРТ-исследование</vt:lpstr>
      <vt:lpstr>Структурное МРТ-исследование</vt:lpstr>
      <vt:lpstr>Структурное МРТ-исследование</vt:lpstr>
      <vt:lpstr>Структурное МРТ-исследование</vt:lpstr>
      <vt:lpstr>Структурное МРТ-исследование</vt:lpstr>
      <vt:lpstr>Структурное МРТ-исследование</vt:lpstr>
      <vt:lpstr>Структурное МРТ-исследование</vt:lpstr>
      <vt:lpstr>Структурное МРТ-исследование</vt:lpstr>
      <vt:lpstr>Структурное МРТ-исследование</vt:lpstr>
      <vt:lpstr>Структурное МРТ-исследование</vt:lpstr>
      <vt:lpstr>Структурное МРТ-исследование</vt:lpstr>
      <vt:lpstr>Структурное МРТ-исследование</vt:lpstr>
      <vt:lpstr>Структурное МРТ-исследование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Фундаментальная нейронаука для нейровизуализации</dc:title>
  <dc:creator>Ilya Juhnowski</dc:creator>
  <cp:lastModifiedBy>Ilya Juhnowski</cp:lastModifiedBy>
  <cp:revision>233</cp:revision>
  <dcterms:created xsi:type="dcterms:W3CDTF">2021-08-12T17:32:45Z</dcterms:created>
  <dcterms:modified xsi:type="dcterms:W3CDTF">2021-08-15T13:25:34Z</dcterms:modified>
</cp:coreProperties>
</file>